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301" r:id="rId4"/>
    <p:sldId id="302" r:id="rId5"/>
    <p:sldId id="299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0" r:id="rId15"/>
    <p:sldId id="312" r:id="rId16"/>
    <p:sldId id="31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03120"/>
            <a:ext cx="6858000" cy="86868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71800"/>
            <a:ext cx="6858000" cy="3705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63F7A-8B84-0B49-8533-C5FAAD6E1B9A}"/>
              </a:ext>
            </a:extLst>
          </p:cNvPr>
          <p:cNvSpPr/>
          <p:nvPr userDrawn="1"/>
        </p:nvSpPr>
        <p:spPr>
          <a:xfrm>
            <a:off x="0" y="3708400"/>
            <a:ext cx="9144000" cy="31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7F8958-4A33-8746-B591-A97D1D6E6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6200"/>
            <a:ext cx="3897334" cy="2958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E65A2-DAAC-8849-B594-6B60F7B2F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1392" y="5151121"/>
            <a:ext cx="2623762" cy="12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1DE279-CD55-9C48-86F3-F96FC75786C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236D8-A51F-7C4C-AEAD-82AFD284D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9232" y="2489201"/>
            <a:ext cx="3841826" cy="18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732663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732663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3965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3920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BA23E-2382-EA44-BDCF-0B05B6A7C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" y="1768901"/>
            <a:ext cx="2246963" cy="97166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A36FC98-F238-C545-8AFA-19614DB5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8678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63C603-D332-E743-AFC9-3484D2B5654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58678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30D1194-DFBC-EF42-83F6-3323A16BE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5362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E83626-5CEB-3449-8EF9-348D3F8E01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55362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920" y="95552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200F88-9BD6-604E-885A-C5650C619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8678" y="1768901"/>
            <a:ext cx="2246963" cy="9716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ACB658-2356-6448-BC9D-C601697CC1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5362" y="1768901"/>
            <a:ext cx="2246963" cy="9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520" y="17324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520" y="228882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8070" y="1745402"/>
            <a:ext cx="3332480" cy="27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9520" y="1725082"/>
            <a:ext cx="3332480" cy="2772551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2835" y="1725082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835" y="226850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5754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8EA36-B807-E748-8440-B81EDE6B6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040" y="1950720"/>
            <a:ext cx="2001520" cy="269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6EA77-4CA0-7340-B908-29F448030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7097" y="0"/>
            <a:ext cx="6276903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441960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441960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4419599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D1D19-CB81-D046-A637-C9E5569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3650" y="0"/>
            <a:ext cx="2800350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6D75CC-D4C3-C443-89F2-D52F36514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0" y="840741"/>
            <a:ext cx="318008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3E9C5EE-4D38-8B44-B138-C60A21704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1" y="1775462"/>
            <a:ext cx="2245359" cy="184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80555D-A1E5-924C-9BE2-897D296D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1" y="4545291"/>
            <a:ext cx="2001519" cy="6159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D5A86B8-B853-0B4D-9C85-A81D900FB18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586163" y="1514475"/>
            <a:ext cx="4999037" cy="38782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6B46A5-0023-5543-8FCC-5D0E21599EE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897943"/>
            <a:ext cx="9144000" cy="71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72BFD-EA79-AB40-ABD1-6554221356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14592" y="6060697"/>
            <a:ext cx="1415667" cy="6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etdisco/netdisco/wiki/Install-Tips#behind-a-proxy" TargetMode="External"/><Relationship Id="rId2" Type="http://schemas.openxmlformats.org/officeDocument/2006/relationships/hyperlink" Target="https://blog.mgauto.me/post/installing-netdisc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cpan.org/pod/App::Netdisco" TargetMode="External"/><Relationship Id="rId2" Type="http://schemas.openxmlformats.org/officeDocument/2006/relationships/hyperlink" Target="https://netdisco2-demo.herokuapp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librenms.org/Installation/Install-LibreNM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ibrenms.org/Installation/Install-LibreNMS/" TargetMode="External"/><Relationship Id="rId2" Type="http://schemas.openxmlformats.org/officeDocument/2006/relationships/hyperlink" Target="https://demo.librenm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librenms/librenms-agent/tree/master/snmp" TargetMode="External"/><Relationship Id="rId4" Type="http://schemas.openxmlformats.org/officeDocument/2006/relationships/hyperlink" Target="https://docs.librenms.org/Extensions/Application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idadl.com/articles/groundhog-day-quotes-that-you-wont-mind-reading-over-and-over-again" TargetMode="External"/><Relationship Id="rId2" Type="http://schemas.openxmlformats.org/officeDocument/2006/relationships/hyperlink" Target="https://getyarn.io/yarn-clip/7e5fe61c-c328-4f3b-9323-4f9836e2cd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reativecommons.org/licenses/by-sa/2.5/ca/deed.en_CA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uug.ca/meetings/02-03.html#sep" TargetMode="External"/><Relationship Id="rId2" Type="http://schemas.openxmlformats.org/officeDocument/2006/relationships/hyperlink" Target="https://muug.ca/meetings/00-01.html#ja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netdisco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tdisco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netdisco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ibrenm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ibrenm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ibrenm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01B1-947B-F649-BFE3-783BFB11E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Netdisco</a:t>
            </a:r>
            <a:r>
              <a:rPr lang="en-US" sz="4800" dirty="0" smtClean="0"/>
              <a:t> &amp; </a:t>
            </a:r>
            <a:r>
              <a:rPr lang="en-US" sz="4800" dirty="0" err="1" smtClean="0"/>
              <a:t>LibreNMS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69B82-5A95-B842-92AA-0EDF655C6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Web-based Network Monitoring</a:t>
            </a:r>
          </a:p>
          <a:p>
            <a:r>
              <a:rPr lang="en-US" sz="2400" dirty="0" smtClean="0"/>
              <a:t>By Gilbert Detillieux, 11 Jan 2022 MUUG Meeting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6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What they have in common: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dirty="0" smtClean="0"/>
              <a:t>Web-based GUI</a:t>
            </a:r>
          </a:p>
          <a:p>
            <a:pPr lvl="0"/>
            <a:r>
              <a:rPr lang="en-US" dirty="0" smtClean="0"/>
              <a:t>Use SNMP, ARP and network discovery protocols (e.g. LLDP, CDP, FDP, etc.)</a:t>
            </a:r>
          </a:p>
          <a:p>
            <a:pPr lvl="1"/>
            <a:r>
              <a:rPr lang="en-US" dirty="0" smtClean="0"/>
              <a:t>Back-end (daemon) processes to collect data</a:t>
            </a:r>
          </a:p>
          <a:p>
            <a:pPr lvl="1"/>
            <a:r>
              <a:rPr lang="en-US" dirty="0" smtClean="0"/>
              <a:t>Back-end database to store current state and history</a:t>
            </a:r>
          </a:p>
          <a:p>
            <a:pPr lvl="0"/>
            <a:r>
              <a:rPr lang="en-US" dirty="0" smtClean="0"/>
              <a:t>Fairly extensive online documentation</a:t>
            </a:r>
          </a:p>
          <a:p>
            <a:pPr lvl="1"/>
            <a:r>
              <a:rPr lang="en-US" dirty="0" smtClean="0"/>
              <a:t>Including good installation and configuration guides</a:t>
            </a:r>
          </a:p>
          <a:p>
            <a:pPr lvl="0"/>
            <a:r>
              <a:rPr lang="en-US" dirty="0" smtClean="0"/>
              <a:t>Online demos available</a:t>
            </a:r>
          </a:p>
          <a:p>
            <a:pPr lvl="0"/>
            <a:r>
              <a:rPr lang="en-US" dirty="0" smtClean="0"/>
              <a:t>Manual</a:t>
            </a:r>
            <a:r>
              <a:rPr lang="en-US" dirty="0"/>
              <a:t> </a:t>
            </a:r>
            <a:r>
              <a:rPr lang="en-US" dirty="0" smtClean="0"/>
              <a:t>installation process, lots of commands</a:t>
            </a:r>
            <a:endParaRPr lang="en-US" dirty="0"/>
          </a:p>
          <a:p>
            <a:pPr lvl="0"/>
            <a:r>
              <a:rPr lang="en-US" dirty="0" smtClean="0"/>
              <a:t>Docker images available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39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7041"/>
            <a:ext cx="7326630" cy="487680"/>
          </a:xfrm>
        </p:spPr>
        <p:txBody>
          <a:bodyPr/>
          <a:lstStyle/>
          <a:p>
            <a:r>
              <a:rPr lang="en-CA" dirty="0" err="1" smtClean="0"/>
              <a:t>Netdisco</a:t>
            </a:r>
            <a:r>
              <a:rPr lang="en-CA" dirty="0" smtClean="0"/>
              <a:t> features/strengths: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200142"/>
            <a:ext cx="7326630" cy="4502158"/>
          </a:xfrm>
        </p:spPr>
        <p:txBody>
          <a:bodyPr/>
          <a:lstStyle/>
          <a:p>
            <a:pPr lvl="0"/>
            <a:r>
              <a:rPr lang="en-US" dirty="0" smtClean="0"/>
              <a:t>Network-centric view of things</a:t>
            </a:r>
          </a:p>
          <a:p>
            <a:pPr lvl="0"/>
            <a:r>
              <a:rPr lang="en-US" dirty="0" smtClean="0"/>
              <a:t>Good at </a:t>
            </a:r>
            <a:r>
              <a:rPr lang="en-CA" dirty="0" smtClean="0"/>
              <a:t>showing where devices are connected</a:t>
            </a:r>
          </a:p>
          <a:p>
            <a:pPr lvl="1"/>
            <a:r>
              <a:rPr lang="en-US" dirty="0" smtClean="0"/>
              <a:t>E.g. switch port where a MAC or IP address found</a:t>
            </a:r>
          </a:p>
          <a:p>
            <a:pPr lvl="1"/>
            <a:r>
              <a:rPr lang="en-US" dirty="0" smtClean="0"/>
              <a:t>Network topology map</a:t>
            </a:r>
          </a:p>
          <a:p>
            <a:r>
              <a:rPr lang="en-US" dirty="0" smtClean="0"/>
              <a:t>Works well with Cisco hardware, not as well with some others (e.g. Juniper, TP-Link)</a:t>
            </a:r>
            <a:endParaRPr lang="en-US" dirty="0"/>
          </a:p>
          <a:p>
            <a:r>
              <a:rPr lang="en-US" dirty="0" smtClean="0"/>
              <a:t>All back-end code is in Perl – more portable</a:t>
            </a:r>
          </a:p>
          <a:p>
            <a:pPr lvl="1"/>
            <a:r>
              <a:rPr lang="en-US" dirty="0" smtClean="0"/>
              <a:t>E.g. Ubuntu/</a:t>
            </a:r>
            <a:r>
              <a:rPr lang="en-US" dirty="0" err="1" smtClean="0"/>
              <a:t>Debian</a:t>
            </a:r>
            <a:r>
              <a:rPr lang="en-US" dirty="0" smtClean="0"/>
              <a:t>, RH/Fedora, </a:t>
            </a:r>
            <a:r>
              <a:rPr lang="en-US" dirty="0" err="1" smtClean="0"/>
              <a:t>openSUSE</a:t>
            </a:r>
            <a:r>
              <a:rPr lang="en-US" dirty="0" smtClean="0"/>
              <a:t>, and BSD</a:t>
            </a:r>
          </a:p>
          <a:p>
            <a:r>
              <a:rPr lang="en-US" dirty="0"/>
              <a:t>Simpler installation (a bit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Back-end database must be PostgreSQL</a:t>
            </a:r>
          </a:p>
        </p:txBody>
      </p:sp>
    </p:spTree>
    <p:extLst>
      <p:ext uri="{BB962C8B-B14F-4D97-AF65-F5344CB8AC3E}">
        <p14:creationId xmlns:p14="http://schemas.microsoft.com/office/powerpoint/2010/main" val="32100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7041"/>
            <a:ext cx="7326630" cy="487680"/>
          </a:xfrm>
        </p:spPr>
        <p:txBody>
          <a:bodyPr/>
          <a:lstStyle/>
          <a:p>
            <a:r>
              <a:rPr lang="en-CA" dirty="0" err="1" smtClean="0"/>
              <a:t>Netdisco</a:t>
            </a:r>
            <a:r>
              <a:rPr lang="en-CA" dirty="0" smtClean="0"/>
              <a:t> GUI features/strengths: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200142"/>
            <a:ext cx="7326630" cy="4502158"/>
          </a:xfrm>
        </p:spPr>
        <p:txBody>
          <a:bodyPr/>
          <a:lstStyle/>
          <a:p>
            <a:r>
              <a:rPr lang="en-US" dirty="0" smtClean="0"/>
              <a:t>Clean, simple GUI, with JS support code</a:t>
            </a:r>
          </a:p>
          <a:p>
            <a:r>
              <a:rPr lang="en-US" dirty="0" smtClean="0"/>
              <a:t>Run its own mini web server on port 5000</a:t>
            </a:r>
          </a:p>
          <a:p>
            <a:r>
              <a:rPr lang="en-US" dirty="0" smtClean="0"/>
              <a:t>No HTTPS or address restrictions, but…</a:t>
            </a:r>
          </a:p>
          <a:p>
            <a:pPr lvl="1"/>
            <a:r>
              <a:rPr lang="en-US" dirty="0">
                <a:hlinkClick r:id="rId2"/>
              </a:rPr>
              <a:t>https://blog.mgauto.me/post/installing-netdisco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(see step 7 for Ubuntu/Apache SSL Proxy setup)</a:t>
            </a:r>
            <a:endParaRPr lang="en-US" dirty="0"/>
          </a:p>
          <a:p>
            <a:pPr lvl="1"/>
            <a:r>
              <a:rPr lang="en-US" dirty="0" smtClean="0"/>
              <a:t>See </a:t>
            </a:r>
            <a:r>
              <a:rPr lang="en-US" dirty="0"/>
              <a:t>also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github.com/netdisco/netdisco/wiki/Install-Tips#behind-a-proxy</a:t>
            </a:r>
            <a:r>
              <a:rPr lang="en-US" dirty="0" smtClean="0"/>
              <a:t> (for Apache Proxy setup)</a:t>
            </a:r>
          </a:p>
        </p:txBody>
      </p:sp>
    </p:spTree>
    <p:extLst>
      <p:ext uri="{BB962C8B-B14F-4D97-AF65-F5344CB8AC3E}">
        <p14:creationId xmlns:p14="http://schemas.microsoft.com/office/powerpoint/2010/main" val="18858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7041"/>
            <a:ext cx="7326630" cy="487680"/>
          </a:xfrm>
        </p:spPr>
        <p:txBody>
          <a:bodyPr/>
          <a:lstStyle/>
          <a:p>
            <a:r>
              <a:rPr lang="en-CA" dirty="0" err="1" smtClean="0"/>
              <a:t>Netdisco</a:t>
            </a:r>
            <a:r>
              <a:rPr lang="en-CA" dirty="0" smtClean="0"/>
              <a:t> demo: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200142"/>
            <a:ext cx="7326630" cy="4502158"/>
          </a:xfrm>
        </p:spPr>
        <p:txBody>
          <a:bodyPr/>
          <a:lstStyle/>
          <a:p>
            <a:r>
              <a:rPr lang="en-US" dirty="0"/>
              <a:t>Public demo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://netdisco2-demo.herokuapp.com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Inventory vs Device/Inventory by Model by OS</a:t>
            </a:r>
          </a:p>
          <a:p>
            <a:pPr lvl="1"/>
            <a:r>
              <a:rPr lang="en-US" dirty="0" smtClean="0"/>
              <a:t>Device/Addresses without DNS Entries</a:t>
            </a:r>
          </a:p>
          <a:p>
            <a:pPr lvl="1"/>
            <a:r>
              <a:rPr lang="en-US" dirty="0" smtClean="0"/>
              <a:t>Device Details, Ports &amp; Neighbors tabs</a:t>
            </a:r>
          </a:p>
          <a:p>
            <a:pPr lvl="1"/>
            <a:r>
              <a:rPr lang="en-US" dirty="0" smtClean="0"/>
              <a:t>Port/Ports with multiple </a:t>
            </a:r>
            <a:r>
              <a:rPr lang="en-US" dirty="0"/>
              <a:t>n</a:t>
            </a:r>
            <a:r>
              <a:rPr lang="en-US" dirty="0" smtClean="0"/>
              <a:t>odes attached</a:t>
            </a:r>
          </a:p>
          <a:p>
            <a:pPr lvl="1"/>
            <a:r>
              <a:rPr lang="en-US" dirty="0" smtClean="0"/>
              <a:t>IP/IP Inventory &amp; IP/Subnet Utilization</a:t>
            </a:r>
          </a:p>
          <a:p>
            <a:r>
              <a:rPr lang="en-US" dirty="0" smtClean="0"/>
              <a:t>“Live” demo (UM CS site)</a:t>
            </a:r>
          </a:p>
          <a:p>
            <a:pPr lvl="1"/>
            <a:r>
              <a:rPr lang="en-US" dirty="0"/>
              <a:t>Node/Node Vendor </a:t>
            </a:r>
            <a:r>
              <a:rPr lang="en-US" dirty="0" smtClean="0"/>
              <a:t>Inventory</a:t>
            </a:r>
          </a:p>
          <a:p>
            <a:r>
              <a:rPr lang="en-US" dirty="0"/>
              <a:t>Review </a:t>
            </a:r>
            <a:r>
              <a:rPr lang="en-US" dirty="0">
                <a:hlinkClick r:id="rId3"/>
              </a:rPr>
              <a:t>https://metacpan.org/pod/App::</a:t>
            </a:r>
            <a:r>
              <a:rPr lang="en-US" dirty="0" smtClean="0">
                <a:hlinkClick r:id="rId3"/>
              </a:rPr>
              <a:t>Netdisco</a:t>
            </a:r>
            <a:r>
              <a:rPr lang="en-US" dirty="0"/>
              <a:t> i</a:t>
            </a:r>
            <a:r>
              <a:rPr lang="en-US" dirty="0" smtClean="0"/>
              <a:t>nstallation/configuration guide</a:t>
            </a:r>
          </a:p>
        </p:txBody>
      </p:sp>
    </p:spTree>
    <p:extLst>
      <p:ext uri="{BB962C8B-B14F-4D97-AF65-F5344CB8AC3E}">
        <p14:creationId xmlns:p14="http://schemas.microsoft.com/office/powerpoint/2010/main" val="23525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7041"/>
            <a:ext cx="7326630" cy="487680"/>
          </a:xfrm>
        </p:spPr>
        <p:txBody>
          <a:bodyPr/>
          <a:lstStyle/>
          <a:p>
            <a:r>
              <a:rPr lang="en-CA" dirty="0" err="1" smtClean="0"/>
              <a:t>LibreNMS</a:t>
            </a:r>
            <a:r>
              <a:rPr lang="en-CA" dirty="0" smtClean="0"/>
              <a:t> features/strengths: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200142"/>
            <a:ext cx="7326630" cy="4502158"/>
          </a:xfrm>
        </p:spPr>
        <p:txBody>
          <a:bodyPr/>
          <a:lstStyle/>
          <a:p>
            <a:r>
              <a:rPr lang="en-US" dirty="0" smtClean="0"/>
              <a:t>A more host-centric view</a:t>
            </a:r>
          </a:p>
          <a:p>
            <a:r>
              <a:rPr lang="en-US" dirty="0" smtClean="0"/>
              <a:t>Good at showing/graphing resource usage</a:t>
            </a:r>
          </a:p>
          <a:p>
            <a:pPr lvl="1"/>
            <a:r>
              <a:rPr lang="en-US" sz="1800" dirty="0" smtClean="0"/>
              <a:t>Does deep dive using SNMP</a:t>
            </a:r>
          </a:p>
          <a:p>
            <a:pPr lvl="1"/>
            <a:r>
              <a:rPr lang="en-US" sz="1800" dirty="0" smtClean="0"/>
              <a:t>Includes display of a lot of vendor-specific MIB info</a:t>
            </a:r>
          </a:p>
          <a:p>
            <a:r>
              <a:rPr lang="en-US" dirty="0" smtClean="0"/>
              <a:t>Back-end code is mostly PHP, and a bit of Python</a:t>
            </a:r>
          </a:p>
          <a:p>
            <a:r>
              <a:rPr lang="en-US" dirty="0" smtClean="0"/>
              <a:t>Back-end DB is </a:t>
            </a:r>
            <a:r>
              <a:rPr lang="en-US" dirty="0" err="1" smtClean="0"/>
              <a:t>MariaDB</a:t>
            </a:r>
            <a:r>
              <a:rPr lang="en-US" dirty="0" smtClean="0"/>
              <a:t> (MySQL)</a:t>
            </a:r>
          </a:p>
          <a:p>
            <a:r>
              <a:rPr lang="en-US" dirty="0" smtClean="0"/>
              <a:t>Fairly portable, but </a:t>
            </a:r>
            <a:r>
              <a:rPr lang="en-CA" dirty="0" smtClean="0">
                <a:hlinkClick r:id="rId2"/>
              </a:rPr>
              <a:t>install </a:t>
            </a:r>
            <a:r>
              <a:rPr lang="en-CA" dirty="0">
                <a:hlinkClick r:id="rId2"/>
              </a:rPr>
              <a:t>instructions</a:t>
            </a:r>
            <a:r>
              <a:rPr lang="en-CA" dirty="0"/>
              <a:t> </a:t>
            </a:r>
            <a:r>
              <a:rPr lang="en-CA" dirty="0" smtClean="0"/>
              <a:t>only for</a:t>
            </a:r>
            <a:r>
              <a:rPr lang="en-CA" dirty="0"/>
              <a:t>:</a:t>
            </a:r>
          </a:p>
          <a:p>
            <a:pPr lvl="1"/>
            <a:r>
              <a:rPr lang="en-CA" sz="1800" dirty="0"/>
              <a:t>Ubuntu </a:t>
            </a:r>
            <a:r>
              <a:rPr lang="en-CA" sz="1800" dirty="0" smtClean="0"/>
              <a:t>20.04 (</a:t>
            </a:r>
            <a:r>
              <a:rPr lang="en-CA" sz="1800" dirty="0" err="1" smtClean="0"/>
              <a:t>nginx</a:t>
            </a:r>
            <a:r>
              <a:rPr lang="en-CA" sz="1800" dirty="0" smtClean="0"/>
              <a:t> or Apache)</a:t>
            </a:r>
            <a:endParaRPr lang="en-CA" sz="1800" dirty="0"/>
          </a:p>
          <a:p>
            <a:pPr lvl="1"/>
            <a:r>
              <a:rPr lang="en-CA" sz="1800" dirty="0"/>
              <a:t>RHEL / CentOS </a:t>
            </a:r>
            <a:r>
              <a:rPr lang="en-CA" sz="1800" dirty="0" smtClean="0"/>
              <a:t>8 (</a:t>
            </a:r>
            <a:r>
              <a:rPr lang="en-CA" sz="1800" dirty="0" err="1" smtClean="0"/>
              <a:t>nginx</a:t>
            </a:r>
            <a:r>
              <a:rPr lang="en-CA" sz="1800" dirty="0" smtClean="0"/>
              <a:t> or Apache)</a:t>
            </a:r>
            <a:endParaRPr lang="en-CA" sz="1800" dirty="0"/>
          </a:p>
          <a:p>
            <a:pPr lvl="1"/>
            <a:r>
              <a:rPr lang="en-CA" sz="1800" dirty="0" err="1"/>
              <a:t>Debian</a:t>
            </a:r>
            <a:r>
              <a:rPr lang="en-CA" sz="1800" dirty="0"/>
              <a:t> </a:t>
            </a:r>
            <a:r>
              <a:rPr lang="en-CA" sz="1800" dirty="0" smtClean="0"/>
              <a:t>11 (</a:t>
            </a:r>
            <a:r>
              <a:rPr lang="en-CA" sz="1800" dirty="0" err="1"/>
              <a:t>n</a:t>
            </a:r>
            <a:r>
              <a:rPr lang="en-CA" sz="1800" dirty="0" err="1" smtClean="0"/>
              <a:t>ginx</a:t>
            </a:r>
            <a:r>
              <a:rPr lang="en-CA" sz="1800" dirty="0" smtClean="0"/>
              <a:t> only?!)</a:t>
            </a:r>
          </a:p>
          <a:p>
            <a:pPr lvl="1"/>
            <a:r>
              <a:rPr lang="en-US" sz="1800" dirty="0" smtClean="0"/>
              <a:t>Docker and VM images</a:t>
            </a:r>
            <a:endParaRPr lang="en-CA" sz="1800" dirty="0"/>
          </a:p>
          <a:p>
            <a:r>
              <a:rPr lang="en-US" dirty="0" smtClean="0">
                <a:hlinkClick r:id="rId2"/>
              </a:rPr>
              <a:t>Old install docs </a:t>
            </a:r>
            <a:r>
              <a:rPr lang="en-US" dirty="0" smtClean="0"/>
              <a:t>for some older distros (obsolete)</a:t>
            </a:r>
          </a:p>
        </p:txBody>
      </p:sp>
    </p:spTree>
    <p:extLst>
      <p:ext uri="{BB962C8B-B14F-4D97-AF65-F5344CB8AC3E}">
        <p14:creationId xmlns:p14="http://schemas.microsoft.com/office/powerpoint/2010/main" val="6429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7041"/>
            <a:ext cx="7326630" cy="487680"/>
          </a:xfrm>
        </p:spPr>
        <p:txBody>
          <a:bodyPr/>
          <a:lstStyle/>
          <a:p>
            <a:r>
              <a:rPr lang="en-CA" dirty="0" err="1" smtClean="0"/>
              <a:t>LibreNMS</a:t>
            </a:r>
            <a:r>
              <a:rPr lang="en-CA" dirty="0" smtClean="0"/>
              <a:t> demo: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098542"/>
            <a:ext cx="7326630" cy="4705358"/>
          </a:xfrm>
        </p:spPr>
        <p:txBody>
          <a:bodyPr/>
          <a:lstStyle/>
          <a:p>
            <a:r>
              <a:rPr lang="en-US" dirty="0"/>
              <a:t>Public demo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://demo.librenms.org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sz="1800" dirty="0" smtClean="0"/>
              <a:t>Overview/Dashboard/Default</a:t>
            </a:r>
          </a:p>
          <a:p>
            <a:pPr lvl="1"/>
            <a:r>
              <a:rPr lang="en-US" sz="1800" dirty="0" smtClean="0"/>
              <a:t>Overview/Maps/Availability &amp; Overview/Outages</a:t>
            </a:r>
          </a:p>
          <a:p>
            <a:pPr lvl="1"/>
            <a:r>
              <a:rPr lang="en-US" sz="1800" dirty="0" smtClean="0"/>
              <a:t>Devices/All Devices/Network &amp; …/Server</a:t>
            </a:r>
          </a:p>
          <a:p>
            <a:pPr lvl="1"/>
            <a:r>
              <a:rPr lang="en-US" sz="1800" dirty="0" smtClean="0"/>
              <a:t>Health/Memory &amp; other tabs…</a:t>
            </a:r>
          </a:p>
          <a:p>
            <a:pPr lvl="1"/>
            <a:r>
              <a:rPr lang="en-US" sz="1800" dirty="0" smtClean="0"/>
              <a:t>Top (global) tabs vs Device-specific tabs</a:t>
            </a:r>
          </a:p>
          <a:p>
            <a:r>
              <a:rPr lang="en-US" dirty="0" smtClean="0"/>
              <a:t>“Live” demo (MUUG and UM CS site)</a:t>
            </a:r>
          </a:p>
          <a:p>
            <a:pPr lvl="1"/>
            <a:r>
              <a:rPr lang="en-US" sz="1800" dirty="0" smtClean="0"/>
              <a:t>Apps/Overview &amp; other tabs…</a:t>
            </a:r>
          </a:p>
          <a:p>
            <a:pPr lvl="1"/>
            <a:r>
              <a:rPr lang="en-US" sz="1800" dirty="0" smtClean="0"/>
              <a:t>Printers (Health/Count &amp; …/Toner tabs)</a:t>
            </a:r>
          </a:p>
          <a:p>
            <a:pPr lvl="1"/>
            <a:r>
              <a:rPr lang="en-US" sz="1800" dirty="0" smtClean="0"/>
              <a:t>Raspberry Pi Sensors (Health/State, Hum. &amp; Temp. tabs)</a:t>
            </a:r>
          </a:p>
          <a:p>
            <a:r>
              <a:rPr lang="en-US" dirty="0" smtClean="0"/>
              <a:t>Review Installation &amp;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://docs.librenms.org/Installation/Install-LibreNMS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pPr lvl="1"/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://docs.librenms.org/Extensions/Applications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pPr lvl="1"/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github.com/librenms/librenms-agent/tree/master/snmp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7041"/>
            <a:ext cx="7326630" cy="487680"/>
          </a:xfrm>
        </p:spPr>
        <p:txBody>
          <a:bodyPr/>
          <a:lstStyle/>
          <a:p>
            <a:r>
              <a:rPr lang="en-CA" dirty="0" smtClean="0"/>
              <a:t>Which one is right for you?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200142"/>
            <a:ext cx="7326630" cy="4502158"/>
          </a:xfrm>
        </p:spPr>
        <p:txBody>
          <a:bodyPr/>
          <a:lstStyle/>
          <a:p>
            <a:r>
              <a:rPr lang="en-US" dirty="0" err="1" smtClean="0"/>
              <a:t>Netdisco</a:t>
            </a:r>
            <a:r>
              <a:rPr lang="en-US" dirty="0" smtClean="0"/>
              <a:t> if you’re a Network Admin</a:t>
            </a:r>
            <a:br>
              <a:rPr lang="en-US" dirty="0" smtClean="0"/>
            </a:br>
            <a:r>
              <a:rPr lang="en-US" dirty="0" smtClean="0"/>
              <a:t>(or most interested in network details)</a:t>
            </a:r>
          </a:p>
          <a:p>
            <a:r>
              <a:rPr lang="en-US" dirty="0" err="1" smtClean="0"/>
              <a:t>LibreNMS</a:t>
            </a:r>
            <a:r>
              <a:rPr lang="en-US" dirty="0" smtClean="0"/>
              <a:t> if you’re a </a:t>
            </a:r>
            <a:r>
              <a:rPr lang="en-US" dirty="0" err="1" smtClean="0"/>
              <a:t>SysAdmin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(or most interested in host-specific details, or graphs of traffic levels &amp; other resources)</a:t>
            </a:r>
          </a:p>
          <a:p>
            <a:pPr fontAlgn="base"/>
            <a:r>
              <a:rPr lang="en-US" dirty="0"/>
              <a:t>Ralph: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hlinkClick r:id="rId2"/>
              </a:rPr>
              <a:t>I </a:t>
            </a:r>
            <a:r>
              <a:rPr lang="en-US" dirty="0">
                <a:hlinkClick r:id="rId2"/>
              </a:rPr>
              <a:t>think...both</a:t>
            </a:r>
            <a:r>
              <a:rPr lang="en-US" dirty="0" smtClean="0">
                <a:hlinkClick r:id="rId2"/>
              </a:rPr>
              <a:t>.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>
                <a:hlinkClick r:id="rId3"/>
              </a:rPr>
              <a:t>Groundhog Day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900" y="3134052"/>
            <a:ext cx="4489450" cy="24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565" y="5479610"/>
            <a:ext cx="58308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Except where otherwise noted, all content in this </a:t>
            </a:r>
            <a:r>
              <a:rPr lang="en-CA" sz="1400" dirty="0" smtClean="0"/>
              <a:t>presentation </a:t>
            </a:r>
            <a:r>
              <a:rPr lang="en-CA" sz="1400" dirty="0"/>
              <a:t>is licensed under a Creative Commons “Attribution-</a:t>
            </a:r>
            <a:r>
              <a:rPr lang="en-CA" sz="1400" dirty="0" err="1"/>
              <a:t>ShareAlike</a:t>
            </a:r>
            <a:r>
              <a:rPr lang="en-CA" sz="1400" dirty="0"/>
              <a:t> 2.5 Canada” License</a:t>
            </a:r>
            <a:r>
              <a:rPr lang="en-CA" sz="1400" dirty="0" smtClean="0"/>
              <a:t>.</a:t>
            </a:r>
          </a:p>
          <a:p>
            <a:pPr algn="ctr"/>
            <a:r>
              <a:rPr lang="en-CA" sz="1400" dirty="0">
                <a:hlinkClick r:id="rId2"/>
              </a:rPr>
              <a:t>http://</a:t>
            </a:r>
            <a:r>
              <a:rPr lang="en-CA" sz="1400" dirty="0" smtClean="0">
                <a:hlinkClick r:id="rId2"/>
              </a:rPr>
              <a:t>creativecommons.org/licenses/by-sa/2.5/ca/deed.en_CA</a:t>
            </a:r>
            <a:endParaRPr lang="en-CA" sz="1400" dirty="0" smtClean="0"/>
          </a:p>
          <a:p>
            <a:pPr algn="ctr"/>
            <a:endParaRPr lang="en-CA" sz="1400" dirty="0"/>
          </a:p>
          <a:p>
            <a:pPr algn="ctr"/>
            <a:r>
              <a:rPr lang="en-US" sz="1400" b="1" dirty="0" smtClean="0"/>
              <a:t>UNIX</a:t>
            </a:r>
            <a:r>
              <a:rPr lang="en-US" sz="1400" dirty="0" smtClean="0"/>
              <a:t> </a:t>
            </a:r>
            <a:r>
              <a:rPr lang="en-US" sz="1400" dirty="0"/>
              <a:t>is a registered trademark of The Open Group</a:t>
            </a:r>
            <a:endParaRPr lang="en-CA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5" y="4593008"/>
            <a:ext cx="2143125" cy="75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4896" y="914400"/>
            <a:ext cx="43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/>
              <a:t>Questions?</a:t>
            </a:r>
            <a:endParaRPr lang="en-CA" sz="6000" b="1" dirty="0"/>
          </a:p>
        </p:txBody>
      </p:sp>
    </p:spTree>
    <p:extLst>
      <p:ext uri="{BB962C8B-B14F-4D97-AF65-F5344CB8AC3E}">
        <p14:creationId xmlns:p14="http://schemas.microsoft.com/office/powerpoint/2010/main" val="11851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About me…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dirty="0" smtClean="0"/>
              <a:t>First exposed to UNIX at U of M in 1979,</a:t>
            </a:r>
            <a:br>
              <a:rPr lang="en-US" dirty="0" smtClean="0"/>
            </a:br>
            <a:r>
              <a:rPr lang="en-US" dirty="0" smtClean="0"/>
              <a:t>worked on it starting in 1980</a:t>
            </a:r>
            <a:endParaRPr lang="en-US" dirty="0"/>
          </a:p>
          <a:p>
            <a:pPr lvl="0"/>
            <a:r>
              <a:rPr lang="en-US" dirty="0" smtClean="0"/>
              <a:t>Worked in industry from 1983 to 1989,</a:t>
            </a:r>
            <a:br>
              <a:rPr lang="en-US" dirty="0" smtClean="0"/>
            </a:br>
            <a:r>
              <a:rPr lang="en-US" dirty="0" smtClean="0"/>
              <a:t>trying to focus on UNIX support</a:t>
            </a:r>
          </a:p>
          <a:p>
            <a:pPr lvl="0"/>
            <a:r>
              <a:rPr lang="en-US" dirty="0" smtClean="0"/>
              <a:t>Began current job as a </a:t>
            </a:r>
            <a:r>
              <a:rPr lang="en-US" dirty="0" err="1" smtClean="0"/>
              <a:t>SysAdmin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October 1989 (32+ years ago)</a:t>
            </a:r>
          </a:p>
          <a:p>
            <a:pPr lvl="0"/>
            <a:r>
              <a:rPr lang="en-US" dirty="0" smtClean="0"/>
              <a:t>Focused on UNIX/Linux, primarily</a:t>
            </a:r>
          </a:p>
          <a:p>
            <a:pPr lvl="0"/>
            <a:r>
              <a:rPr lang="en-US" dirty="0" smtClean="0"/>
              <a:t>Secondary focus on LAN admin</a:t>
            </a:r>
          </a:p>
          <a:p>
            <a:pPr lvl="1"/>
            <a:r>
              <a:rPr lang="en-US" dirty="0" smtClean="0"/>
              <a:t>Managed switches from multiple vendors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74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Early Network Monitoring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dirty="0" smtClean="0"/>
              <a:t>Unix commands: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fconfig</a:t>
            </a:r>
            <a:r>
              <a:rPr lang="en-US" dirty="0" smtClean="0"/>
              <a:t>, route, ping, traceroute, etc.</a:t>
            </a:r>
            <a:endParaRPr lang="en-US" dirty="0"/>
          </a:p>
          <a:p>
            <a:pPr lvl="0"/>
            <a:r>
              <a:rPr lang="en-US" dirty="0" err="1" smtClean="0"/>
              <a:t>Arpwatch</a:t>
            </a:r>
            <a:endParaRPr lang="en-US" dirty="0" smtClean="0"/>
          </a:p>
          <a:p>
            <a:pPr lvl="0"/>
            <a:r>
              <a:rPr lang="en-US" dirty="0" smtClean="0"/>
              <a:t>NMAP</a:t>
            </a:r>
          </a:p>
          <a:p>
            <a:pPr lvl="0"/>
            <a:r>
              <a:rPr lang="en-US" dirty="0" smtClean="0"/>
              <a:t>SNMP and MRTG</a:t>
            </a:r>
          </a:p>
          <a:p>
            <a:pPr lvl="1"/>
            <a:r>
              <a:rPr lang="en-US" dirty="0" smtClean="0"/>
              <a:t>Presentations at MUUG meetings in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January 2001</a:t>
            </a:r>
            <a:r>
              <a:rPr lang="en-US" dirty="0"/>
              <a:t> and </a:t>
            </a:r>
            <a:r>
              <a:rPr lang="en-US" dirty="0" smtClean="0">
                <a:hlinkClick r:id="rId3"/>
              </a:rPr>
              <a:t>September 2002</a:t>
            </a:r>
            <a:endParaRPr lang="en-US" dirty="0" smtClean="0"/>
          </a:p>
          <a:p>
            <a:pPr lvl="1"/>
            <a:r>
              <a:rPr lang="en-US" dirty="0" smtClean="0"/>
              <a:t>Crude by today’s standards</a:t>
            </a:r>
          </a:p>
          <a:p>
            <a:pPr lvl="1"/>
            <a:r>
              <a:rPr lang="en-US" dirty="0" smtClean="0"/>
              <a:t>Lots of manual configuration involved</a:t>
            </a:r>
          </a:p>
          <a:p>
            <a:r>
              <a:rPr lang="en-US" dirty="0" smtClean="0"/>
              <a:t>Would like a more automated, integrated solution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31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8720" y="6200475"/>
            <a:ext cx="28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Source: </a:t>
            </a:r>
            <a:r>
              <a:rPr lang="en-CA" dirty="0">
                <a:hlinkClick r:id="rId2"/>
              </a:rPr>
              <a:t>http://netdisco.org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22"/>
          <a:stretch/>
        </p:blipFill>
        <p:spPr>
          <a:xfrm>
            <a:off x="1188720" y="101600"/>
            <a:ext cx="6697192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3"/>
          <a:stretch/>
        </p:blipFill>
        <p:spPr>
          <a:xfrm>
            <a:off x="629920" y="787400"/>
            <a:ext cx="8117808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6200475"/>
            <a:ext cx="28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Source: </a:t>
            </a:r>
            <a:r>
              <a:rPr lang="en-CA" dirty="0">
                <a:hlinkClick r:id="rId3"/>
              </a:rPr>
              <a:t>http://netdisco.org</a:t>
            </a:r>
            <a:r>
              <a:rPr lang="en-CA" dirty="0" smtClean="0">
                <a:hlinkClick r:id="rId3"/>
              </a:rPr>
              <a:t>/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552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8720" y="6200475"/>
            <a:ext cx="28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Source: </a:t>
            </a:r>
            <a:r>
              <a:rPr lang="en-CA" dirty="0">
                <a:hlinkClick r:id="rId2"/>
              </a:rPr>
              <a:t>http://netdisco.org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20" y="275907"/>
            <a:ext cx="5745480" cy="55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8720" y="6200475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Source: </a:t>
            </a:r>
            <a:r>
              <a:rPr lang="en-CA" dirty="0">
                <a:hlinkClick r:id="rId2"/>
              </a:rPr>
              <a:t>https://www.librenms.org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602842"/>
            <a:ext cx="8378133" cy="44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8720" y="6200475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Source: </a:t>
            </a:r>
            <a:r>
              <a:rPr lang="en-CA" dirty="0">
                <a:hlinkClick r:id="rId2"/>
              </a:rPr>
              <a:t>https://www.librenms.org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58"/>
            <a:ext cx="9144000" cy="54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8720" y="6200475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Source: </a:t>
            </a:r>
            <a:r>
              <a:rPr lang="en-CA" dirty="0">
                <a:hlinkClick r:id="rId2"/>
              </a:rPr>
              <a:t>https://www.librenms.org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2" y="2062046"/>
            <a:ext cx="8573696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 Presentation Theme -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9480</TotalTime>
  <Words>491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UM Presentation Theme - 4x3</vt:lpstr>
      <vt:lpstr>Netdisco &amp; LibreNMS</vt:lpstr>
      <vt:lpstr>About me…</vt:lpstr>
      <vt:lpstr>Early Network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they have in common:</vt:lpstr>
      <vt:lpstr>Netdisco features/strengths:</vt:lpstr>
      <vt:lpstr>Netdisco GUI features/strengths:</vt:lpstr>
      <vt:lpstr>Netdisco demo:</vt:lpstr>
      <vt:lpstr>LibreNMS features/strengths:</vt:lpstr>
      <vt:lpstr>LibreNMS demo:</vt:lpstr>
      <vt:lpstr>Which one is right for you?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Netdisco and LibreNMS</dc:title>
  <dc:creator>Gilbert Detillieux</dc:creator>
  <cp:lastModifiedBy>gedetil</cp:lastModifiedBy>
  <cp:revision>149</cp:revision>
  <dcterms:created xsi:type="dcterms:W3CDTF">2019-07-17T19:24:48Z</dcterms:created>
  <dcterms:modified xsi:type="dcterms:W3CDTF">2022-01-10T22:31:03Z</dcterms:modified>
</cp:coreProperties>
</file>